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"/>
  </p:notesMasterIdLst>
  <p:sldIdLst>
    <p:sldId id="257" r:id="rId2"/>
  </p:sldIdLst>
  <p:sldSz cx="30275213" cy="42803763"/>
  <p:notesSz cx="6858000" cy="9144000"/>
  <p:defaultTextStyle>
    <a:defPPr>
      <a:defRPr lang="fr-FR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" d="100"/>
          <a:sy n="14" d="100"/>
        </p:scale>
        <p:origin x="258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FF136B-F631-4324-8E73-38D737D22DD9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ED875-2D78-475C-BED1-34429736C4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784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545890B8-6675-4379-8837-B5B8B764959A}" type="slidenum">
              <a:rPr lang="fr-FR" sz="1400" b="0" strike="noStrike" spc="-1" smtClean="0">
                <a:latin typeface="Times New Roman"/>
              </a:rPr>
              <a:t>1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8640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B02D-ECFE-45F2-86F6-CD7C042E563F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8CD34-BE4B-4927-B7CE-6303BAF6B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303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B02D-ECFE-45F2-86F6-CD7C042E563F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8CD34-BE4B-4927-B7CE-6303BAF6B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824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B02D-ECFE-45F2-86F6-CD7C042E563F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8CD34-BE4B-4927-B7CE-6303BAF6B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7009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081123" y="2278374"/>
            <a:ext cx="26111477" cy="82709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2081123" y="11394115"/>
            <a:ext cx="12865774" cy="27156235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8255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B02D-ECFE-45F2-86F6-CD7C042E563F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8CD34-BE4B-4927-B7CE-6303BAF6B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629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B02D-ECFE-45F2-86F6-CD7C042E563F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8CD34-BE4B-4927-B7CE-6303BAF6B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757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B02D-ECFE-45F2-86F6-CD7C042E563F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8CD34-BE4B-4927-B7CE-6303BAF6B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428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B02D-ECFE-45F2-86F6-CD7C042E563F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8CD34-BE4B-4927-B7CE-6303BAF6B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7538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B02D-ECFE-45F2-86F6-CD7C042E563F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8CD34-BE4B-4927-B7CE-6303BAF6B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358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B02D-ECFE-45F2-86F6-CD7C042E563F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8CD34-BE4B-4927-B7CE-6303BAF6B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555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B02D-ECFE-45F2-86F6-CD7C042E563F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8CD34-BE4B-4927-B7CE-6303BAF6B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698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DB02D-ECFE-45F2-86F6-CD7C042E563F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8CD34-BE4B-4927-B7CE-6303BAF6B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536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DB02D-ECFE-45F2-86F6-CD7C042E563F}" type="datetimeFigureOut">
              <a:rPr lang="fr-FR" smtClean="0"/>
              <a:t>23/05/2018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8CD34-BE4B-4927-B7CE-6303BAF6BB6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39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18" Type="http://schemas.openxmlformats.org/officeDocument/2006/relationships/image" Target="../media/image16.png"/><Relationship Id="rId3" Type="http://schemas.openxmlformats.org/officeDocument/2006/relationships/image" Target="../media/image1.jpeg"/><Relationship Id="rId21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24" Type="http://schemas.openxmlformats.org/officeDocument/2006/relationships/image" Target="../media/image21.png"/><Relationship Id="rId5" Type="http://schemas.openxmlformats.org/officeDocument/2006/relationships/image" Target="../media/image3.gif"/><Relationship Id="rId15" Type="http://schemas.openxmlformats.org/officeDocument/2006/relationships/image" Target="../media/image13.jpeg"/><Relationship Id="rId23" Type="http://schemas.openxmlformats.org/officeDocument/2006/relationships/image" Target="../media/image20.jpeg"/><Relationship Id="rId10" Type="http://schemas.openxmlformats.org/officeDocument/2006/relationships/image" Target="../media/image8.jpeg"/><Relationship Id="rId19" Type="http://schemas.openxmlformats.org/officeDocument/2006/relationships/image" Target="../media/image17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jpe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4113248" y="839363"/>
            <a:ext cx="22048114" cy="3455982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fr-FR" sz="22000" b="1" spc="599" dirty="0">
                <a:solidFill>
                  <a:srgbClr val="FFFFFF"/>
                </a:solidFill>
                <a:latin typeface="Calibri Light"/>
              </a:rPr>
              <a:t>Station Sol</a:t>
            </a:r>
            <a:endParaRPr lang="fr-FR" sz="220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10565485" y="4294985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spcBef>
                <a:spcPts val="1001"/>
              </a:spcBef>
            </a:pPr>
            <a:r>
              <a:rPr lang="fr-FR" sz="9600" i="1" spc="-1" dirty="0">
                <a:solidFill>
                  <a:srgbClr val="FFFFFF"/>
                </a:solidFill>
                <a:latin typeface="Calibri"/>
              </a:rPr>
              <a:t>Supsat</a:t>
            </a:r>
            <a:endParaRPr lang="fr-FR" sz="9600" spc="-1" dirty="0">
              <a:latin typeface="Arial"/>
            </a:endParaRPr>
          </a:p>
        </p:txBody>
      </p:sp>
      <p:pic>
        <p:nvPicPr>
          <p:cNvPr id="134" name="Image 9"/>
          <p:cNvPicPr/>
          <p:nvPr/>
        </p:nvPicPr>
        <p:blipFill>
          <a:blip r:embed="rId3"/>
          <a:stretch/>
        </p:blipFill>
        <p:spPr>
          <a:xfrm>
            <a:off x="22983053" y="843710"/>
            <a:ext cx="5751652" cy="3745753"/>
          </a:xfrm>
          <a:prstGeom prst="rect">
            <a:avLst/>
          </a:prstGeom>
          <a:ln>
            <a:noFill/>
          </a:ln>
          <a:effectLst>
            <a:softEdge rad="1016000"/>
          </a:effectLst>
        </p:spPr>
      </p:pic>
      <p:sp>
        <p:nvSpPr>
          <p:cNvPr id="135" name="TextShape 5"/>
          <p:cNvSpPr txBox="1"/>
          <p:nvPr/>
        </p:nvSpPr>
        <p:spPr>
          <a:xfrm>
            <a:off x="9520518" y="263520"/>
            <a:ext cx="11233575" cy="955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fr-FR" sz="4000" spc="-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Paul BARON – Alexandre DELFOSSE – Adel M’FOUKH</a:t>
            </a:r>
          </a:p>
          <a:p>
            <a:pPr algn="ctr">
              <a:lnSpc>
                <a:spcPct val="100000"/>
              </a:lnSpc>
            </a:pPr>
            <a:r>
              <a:rPr lang="fr-FR" sz="3600" i="1" spc="-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Encadrants : </a:t>
            </a:r>
            <a:r>
              <a:rPr lang="fr-FR" sz="3600" spc="-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Amor </a:t>
            </a:r>
            <a:r>
              <a:rPr lang="fr-FR" sz="3600" spc="-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NAFKHA </a:t>
            </a:r>
            <a:r>
              <a:rPr lang="fr-FR" sz="3600" spc="-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–</a:t>
            </a:r>
            <a:r>
              <a:rPr lang="fr-FR" sz="3600" spc="-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 Jacques WEISS</a:t>
            </a:r>
            <a:endParaRPr lang="fr-FR" sz="3600" spc="-1" dirty="0">
              <a:solidFill>
                <a:schemeClr val="accent3">
                  <a:lumMod val="40000"/>
                  <a:lumOff val="60000"/>
                </a:schemeClr>
              </a:solidFill>
              <a:latin typeface="Times New Roman"/>
            </a:endParaRPr>
          </a:p>
        </p:txBody>
      </p:sp>
      <p:sp>
        <p:nvSpPr>
          <p:cNvPr id="136" name="Line 6"/>
          <p:cNvSpPr/>
          <p:nvPr/>
        </p:nvSpPr>
        <p:spPr>
          <a:xfrm>
            <a:off x="11691596" y="4294985"/>
            <a:ext cx="6891418" cy="360"/>
          </a:xfrm>
          <a:prstGeom prst="line">
            <a:avLst/>
          </a:prstGeom>
          <a:ln w="3816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 à coins arrondis 1"/>
          <p:cNvSpPr/>
          <p:nvPr/>
        </p:nvSpPr>
        <p:spPr>
          <a:xfrm>
            <a:off x="304799" y="12374880"/>
            <a:ext cx="14356081" cy="14728874"/>
          </a:xfrm>
          <a:prstGeom prst="roundRec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15543993" y="12357017"/>
            <a:ext cx="14356081" cy="30132103"/>
          </a:xfrm>
          <a:prstGeom prst="roundRec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2441811" y="12374880"/>
            <a:ext cx="1008205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" algn="ctr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fr-FR" sz="8000" i="1" spc="-1" dirty="0">
                <a:solidFill>
                  <a:srgbClr val="FFFFFF"/>
                </a:solidFill>
              </a:rPr>
              <a:t>Structure et mécanique</a:t>
            </a:r>
          </a:p>
        </p:txBody>
      </p:sp>
      <p:grpSp>
        <p:nvGrpSpPr>
          <p:cNvPr id="87" name="Groupe 86"/>
          <p:cNvGrpSpPr/>
          <p:nvPr/>
        </p:nvGrpSpPr>
        <p:grpSpPr>
          <a:xfrm>
            <a:off x="8689856" y="17962871"/>
            <a:ext cx="5259233" cy="4590660"/>
            <a:chOff x="8761567" y="8104661"/>
            <a:chExt cx="5259233" cy="4590660"/>
          </a:xfrm>
        </p:grpSpPr>
        <p:pic>
          <p:nvPicPr>
            <p:cNvPr id="15" name="Image1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3" t="4999" r="20010"/>
            <a:stretch/>
          </p:blipFill>
          <p:spPr bwMode="auto">
            <a:xfrm>
              <a:off x="8761567" y="8104661"/>
              <a:ext cx="5259233" cy="419055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Rectangle 3"/>
            <p:cNvSpPr/>
            <p:nvPr/>
          </p:nvSpPr>
          <p:spPr>
            <a:xfrm>
              <a:off x="10140520" y="12295211"/>
              <a:ext cx="25013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60" algn="ctr">
                <a:lnSpc>
                  <a:spcPct val="100000"/>
                </a:lnSpc>
                <a:spcBef>
                  <a:spcPts val="1001"/>
                </a:spcBef>
                <a:buClr>
                  <a:srgbClr val="FFFFFF"/>
                </a:buClr>
              </a:pPr>
              <a:r>
                <a:rPr lang="fr-FR" sz="2000" spc="-1" dirty="0">
                  <a:solidFill>
                    <a:srgbClr val="FFFFFF"/>
                  </a:solidFill>
                </a:rPr>
                <a:t>Aperçu du mécanisme</a:t>
              </a:r>
            </a:p>
          </p:txBody>
        </p:sp>
      </p:grpSp>
      <p:grpSp>
        <p:nvGrpSpPr>
          <p:cNvPr id="66" name="Groupe 65"/>
          <p:cNvGrpSpPr/>
          <p:nvPr/>
        </p:nvGrpSpPr>
        <p:grpSpPr>
          <a:xfrm>
            <a:off x="788004" y="14336463"/>
            <a:ext cx="4398264" cy="3239934"/>
            <a:chOff x="1957864" y="10062916"/>
            <a:chExt cx="4398264" cy="3239934"/>
          </a:xfrm>
        </p:grpSpPr>
        <p:grpSp>
          <p:nvGrpSpPr>
            <p:cNvPr id="19" name="Groupe 18"/>
            <p:cNvGrpSpPr/>
            <p:nvPr/>
          </p:nvGrpSpPr>
          <p:grpSpPr>
            <a:xfrm>
              <a:off x="1957864" y="10062916"/>
              <a:ext cx="4398264" cy="2839824"/>
              <a:chOff x="8915400" y="1969920"/>
              <a:chExt cx="3044952" cy="1941575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915400" y="1969920"/>
                <a:ext cx="3044952" cy="1941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21" name="Image 20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71" t="4833" r="2666" b="6959"/>
              <a:stretch/>
            </p:blipFill>
            <p:spPr bwMode="auto">
              <a:xfrm>
                <a:off x="8928233" y="1991255"/>
                <a:ext cx="3023870" cy="192024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23" name="Rectangle 22"/>
            <p:cNvSpPr/>
            <p:nvPr/>
          </p:nvSpPr>
          <p:spPr>
            <a:xfrm>
              <a:off x="2510103" y="12902740"/>
              <a:ext cx="32937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60" algn="ctr">
                <a:lnSpc>
                  <a:spcPct val="100000"/>
                </a:lnSpc>
                <a:spcBef>
                  <a:spcPts val="1001"/>
                </a:spcBef>
                <a:buClr>
                  <a:srgbClr val="FFFFFF"/>
                </a:buClr>
              </a:pPr>
              <a:r>
                <a:rPr lang="fr-FR" sz="2000" spc="-1" dirty="0">
                  <a:solidFill>
                    <a:srgbClr val="FFFFFF"/>
                  </a:solidFill>
                </a:rPr>
                <a:t>Angles d’azimut et d’élévation</a:t>
              </a:r>
            </a:p>
          </p:txBody>
        </p:sp>
      </p:grpSp>
      <p:grpSp>
        <p:nvGrpSpPr>
          <p:cNvPr id="83" name="Groupe 82"/>
          <p:cNvGrpSpPr/>
          <p:nvPr/>
        </p:nvGrpSpPr>
        <p:grpSpPr>
          <a:xfrm>
            <a:off x="806541" y="21168170"/>
            <a:ext cx="7390017" cy="1501018"/>
            <a:chOff x="2144404" y="8104662"/>
            <a:chExt cx="5734050" cy="1181373"/>
          </a:xfrm>
        </p:grpSpPr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4404" y="8104662"/>
              <a:ext cx="5734050" cy="78105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3753556" y="8885925"/>
              <a:ext cx="26025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60" algn="ctr">
                <a:lnSpc>
                  <a:spcPct val="100000"/>
                </a:lnSpc>
                <a:spcBef>
                  <a:spcPts val="1001"/>
                </a:spcBef>
                <a:buClr>
                  <a:srgbClr val="FFFFFF"/>
                </a:buClr>
              </a:pPr>
              <a:r>
                <a:rPr lang="fr-FR" sz="2000" spc="-1" dirty="0">
                  <a:solidFill>
                    <a:srgbClr val="FFFFFF"/>
                  </a:solidFill>
                </a:rPr>
                <a:t>Chaine de transmission</a:t>
              </a:r>
            </a:p>
          </p:txBody>
        </p:sp>
      </p:grpSp>
      <p:grpSp>
        <p:nvGrpSpPr>
          <p:cNvPr id="82" name="Groupe 81"/>
          <p:cNvGrpSpPr/>
          <p:nvPr/>
        </p:nvGrpSpPr>
        <p:grpSpPr>
          <a:xfrm>
            <a:off x="4576730" y="23028472"/>
            <a:ext cx="2415540" cy="3727510"/>
            <a:chOff x="1697611" y="14677824"/>
            <a:chExt cx="2415540" cy="3727510"/>
          </a:xfrm>
        </p:grpSpPr>
        <p:pic>
          <p:nvPicPr>
            <p:cNvPr id="76" name="Image 75"/>
            <p:cNvPicPr/>
            <p:nvPr/>
          </p:nvPicPr>
          <p:blipFill rotWithShape="1">
            <a:blip r:embed="rId7"/>
            <a:srcRect l="16688" r="10997" b="3313"/>
            <a:stretch/>
          </p:blipFill>
          <p:spPr bwMode="auto">
            <a:xfrm>
              <a:off x="1697611" y="14677824"/>
              <a:ext cx="2415540" cy="3327400"/>
            </a:xfrm>
            <a:prstGeom prst="rect">
              <a:avLst/>
            </a:prstGeom>
            <a:ln w="38100" cap="sq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8" name="Rectangle 77"/>
            <p:cNvSpPr/>
            <p:nvPr/>
          </p:nvSpPr>
          <p:spPr>
            <a:xfrm>
              <a:off x="2052318" y="18005224"/>
              <a:ext cx="156292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60" algn="ctr">
                <a:lnSpc>
                  <a:spcPct val="100000"/>
                </a:lnSpc>
                <a:spcBef>
                  <a:spcPts val="1001"/>
                </a:spcBef>
                <a:buClr>
                  <a:srgbClr val="FFFFFF"/>
                </a:buClr>
              </a:pPr>
              <a:r>
                <a:rPr lang="fr-FR" sz="2000" spc="-1" dirty="0">
                  <a:solidFill>
                    <a:srgbClr val="FFFFFF"/>
                  </a:solidFill>
                </a:rPr>
                <a:t>Boitier entier</a:t>
              </a:r>
            </a:p>
          </p:txBody>
        </p:sp>
      </p:grpSp>
      <p:grpSp>
        <p:nvGrpSpPr>
          <p:cNvPr id="81" name="Groupe 80"/>
          <p:cNvGrpSpPr/>
          <p:nvPr/>
        </p:nvGrpSpPr>
        <p:grpSpPr>
          <a:xfrm>
            <a:off x="740287" y="23023000"/>
            <a:ext cx="3403047" cy="2852453"/>
            <a:chOff x="6179889" y="15358476"/>
            <a:chExt cx="3403047" cy="2852453"/>
          </a:xfrm>
        </p:grpSpPr>
        <p:pic>
          <p:nvPicPr>
            <p:cNvPr id="77" name="Image 76"/>
            <p:cNvPicPr/>
            <p:nvPr/>
          </p:nvPicPr>
          <p:blipFill rotWithShape="1">
            <a:blip r:embed="rId8"/>
            <a:srcRect l="7233" r="2819"/>
            <a:stretch/>
          </p:blipFill>
          <p:spPr bwMode="auto">
            <a:xfrm>
              <a:off x="6472582" y="15358476"/>
              <a:ext cx="2811744" cy="2468850"/>
            </a:xfrm>
            <a:prstGeom prst="rect">
              <a:avLst/>
            </a:prstGeom>
            <a:ln w="38100" cap="sq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9" name="Rectangle 78"/>
            <p:cNvSpPr/>
            <p:nvPr/>
          </p:nvSpPr>
          <p:spPr>
            <a:xfrm>
              <a:off x="6179889" y="17810819"/>
              <a:ext cx="340304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60" algn="ctr">
                <a:lnSpc>
                  <a:spcPct val="100000"/>
                </a:lnSpc>
                <a:spcBef>
                  <a:spcPts val="1001"/>
                </a:spcBef>
                <a:buClr>
                  <a:srgbClr val="FFFFFF"/>
                </a:buClr>
              </a:pPr>
              <a:r>
                <a:rPr lang="fr-FR" sz="2000" spc="-1" dirty="0">
                  <a:solidFill>
                    <a:srgbClr val="FFFFFF"/>
                  </a:solidFill>
                </a:rPr>
                <a:t>Boitier inférieur en vue éclatée</a:t>
              </a:r>
            </a:p>
          </p:txBody>
        </p:sp>
      </p:grpSp>
      <p:grpSp>
        <p:nvGrpSpPr>
          <p:cNvPr id="51" name="Groupe 50"/>
          <p:cNvGrpSpPr/>
          <p:nvPr/>
        </p:nvGrpSpPr>
        <p:grpSpPr>
          <a:xfrm>
            <a:off x="20754093" y="14195112"/>
            <a:ext cx="8642343" cy="5529476"/>
            <a:chOff x="19225846" y="7096338"/>
            <a:chExt cx="8642343" cy="5529476"/>
          </a:xfrm>
        </p:grpSpPr>
        <p:sp>
          <p:nvSpPr>
            <p:cNvPr id="80" name="Rectangle 79"/>
            <p:cNvSpPr/>
            <p:nvPr/>
          </p:nvSpPr>
          <p:spPr>
            <a:xfrm>
              <a:off x="22756520" y="12225704"/>
              <a:ext cx="23882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60" algn="ctr">
                <a:lnSpc>
                  <a:spcPct val="100000"/>
                </a:lnSpc>
                <a:spcBef>
                  <a:spcPts val="1001"/>
                </a:spcBef>
                <a:buClr>
                  <a:srgbClr val="FFFFFF"/>
                </a:buClr>
              </a:pPr>
              <a:r>
                <a:rPr lang="fr-FR" sz="2000" spc="-1" dirty="0">
                  <a:solidFill>
                    <a:srgbClr val="FFFFFF"/>
                  </a:solidFill>
                </a:rPr>
                <a:t>Chaine d’information</a:t>
              </a:r>
            </a:p>
          </p:txBody>
        </p:sp>
        <p:grpSp>
          <p:nvGrpSpPr>
            <p:cNvPr id="8" name="Groupe 7"/>
            <p:cNvGrpSpPr/>
            <p:nvPr/>
          </p:nvGrpSpPr>
          <p:grpSpPr>
            <a:xfrm>
              <a:off x="19225846" y="7096338"/>
              <a:ext cx="8642343" cy="5146795"/>
              <a:chOff x="19225846" y="7096338"/>
              <a:chExt cx="8642343" cy="5146795"/>
            </a:xfrm>
          </p:grpSpPr>
          <p:grpSp>
            <p:nvGrpSpPr>
              <p:cNvPr id="5" name="Groupe 4"/>
              <p:cNvGrpSpPr/>
              <p:nvPr/>
            </p:nvGrpSpPr>
            <p:grpSpPr>
              <a:xfrm>
                <a:off x="19245385" y="7297187"/>
                <a:ext cx="8574519" cy="4901984"/>
                <a:chOff x="18837544" y="8078550"/>
                <a:chExt cx="8574519" cy="4901984"/>
              </a:xfrm>
            </p:grpSpPr>
            <p:grpSp>
              <p:nvGrpSpPr>
                <p:cNvPr id="25" name="Groupe 24"/>
                <p:cNvGrpSpPr/>
                <p:nvPr/>
              </p:nvGrpSpPr>
              <p:grpSpPr>
                <a:xfrm>
                  <a:off x="18837544" y="8330177"/>
                  <a:ext cx="2447465" cy="1911716"/>
                  <a:chOff x="839761" y="2472488"/>
                  <a:chExt cx="2447465" cy="1911716"/>
                </a:xfrm>
              </p:grpSpPr>
              <p:pic>
                <p:nvPicPr>
                  <p:cNvPr id="26" name="Image 25" descr="Résultat de recherche d'images pour &quot;esp32&quot;"/>
                  <p:cNvPicPr/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3946" b="12245"/>
                  <a:stretch/>
                </p:blipFill>
                <p:spPr bwMode="auto">
                  <a:xfrm>
                    <a:off x="1010666" y="2472488"/>
                    <a:ext cx="2105660" cy="1554480"/>
                  </a:xfrm>
                  <a:prstGeom prst="rect">
                    <a:avLst/>
                  </a:prstGeom>
                  <a:ln w="38100" cap="sq">
                    <a:solidFill>
                      <a:srgbClr val="000000"/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sp>
                <p:nvSpPr>
                  <p:cNvPr id="27" name="ZoneTexte 26"/>
                  <p:cNvSpPr txBox="1"/>
                  <p:nvPr/>
                </p:nvSpPr>
                <p:spPr>
                  <a:xfrm>
                    <a:off x="839761" y="4014872"/>
                    <a:ext cx="244746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800" spc="-1" dirty="0">
                        <a:solidFill>
                          <a:srgbClr val="FFFFFF"/>
                        </a:solidFill>
                        <a:latin typeface="Calibri"/>
                      </a:rPr>
                      <a:t>ESP32 : Microcontrôleur</a:t>
                    </a:r>
                  </a:p>
                </p:txBody>
              </p:sp>
            </p:grpSp>
            <p:grpSp>
              <p:nvGrpSpPr>
                <p:cNvPr id="28" name="Groupe 27"/>
                <p:cNvGrpSpPr/>
                <p:nvPr/>
              </p:nvGrpSpPr>
              <p:grpSpPr>
                <a:xfrm>
                  <a:off x="21992265" y="10584659"/>
                  <a:ext cx="2408929" cy="2079884"/>
                  <a:chOff x="4040741" y="2805366"/>
                  <a:chExt cx="2408929" cy="2079884"/>
                </a:xfrm>
              </p:grpSpPr>
              <p:pic>
                <p:nvPicPr>
                  <p:cNvPr id="29" name="Image 28" descr="Résultat de recherche d'images pour &quot;adafruit motor shield&quot;"/>
                  <p:cNvPicPr/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101802" y="2805366"/>
                    <a:ext cx="2240280" cy="1722755"/>
                  </a:xfrm>
                  <a:prstGeom prst="rect">
                    <a:avLst/>
                  </a:prstGeom>
                  <a:ln w="38100" cap="sq">
                    <a:solidFill>
                      <a:srgbClr val="000000"/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</p:pic>
              <p:sp>
                <p:nvSpPr>
                  <p:cNvPr id="30" name="ZoneTexte 29"/>
                  <p:cNvSpPr txBox="1"/>
                  <p:nvPr/>
                </p:nvSpPr>
                <p:spPr>
                  <a:xfrm>
                    <a:off x="4040741" y="4515918"/>
                    <a:ext cx="240892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800" spc="-1" dirty="0">
                        <a:solidFill>
                          <a:srgbClr val="FFFFFF"/>
                        </a:solidFill>
                        <a:latin typeface="Calibri"/>
                      </a:rPr>
                      <a:t>Contrôleur des moteurs</a:t>
                    </a:r>
                  </a:p>
                </p:txBody>
              </p:sp>
            </p:grpSp>
            <p:grpSp>
              <p:nvGrpSpPr>
                <p:cNvPr id="31" name="Groupe 30"/>
                <p:cNvGrpSpPr/>
                <p:nvPr/>
              </p:nvGrpSpPr>
              <p:grpSpPr>
                <a:xfrm>
                  <a:off x="19284037" y="11008425"/>
                  <a:ext cx="1554480" cy="1787551"/>
                  <a:chOff x="7394448" y="3002893"/>
                  <a:chExt cx="1554480" cy="1787551"/>
                </a:xfrm>
              </p:grpSpPr>
              <p:pic>
                <p:nvPicPr>
                  <p:cNvPr id="32" name="Image 31" descr="RÃ©sultat de recherche d'images pour &quot;ssd1306 blue yellow&quot;"/>
                  <p:cNvPicPr/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922" b="5393"/>
                  <a:stretch/>
                </p:blipFill>
                <p:spPr bwMode="auto">
                  <a:xfrm>
                    <a:off x="7394448" y="3002893"/>
                    <a:ext cx="1554480" cy="1409700"/>
                  </a:xfrm>
                  <a:prstGeom prst="rect">
                    <a:avLst/>
                  </a:prstGeom>
                  <a:ln w="38100" cap="sq">
                    <a:solidFill>
                      <a:srgbClr val="000000"/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sp>
                <p:nvSpPr>
                  <p:cNvPr id="33" name="ZoneTexte 32"/>
                  <p:cNvSpPr txBox="1"/>
                  <p:nvPr/>
                </p:nvSpPr>
                <p:spPr>
                  <a:xfrm>
                    <a:off x="7822327" y="4421112"/>
                    <a:ext cx="69871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800" spc="-1" dirty="0">
                        <a:solidFill>
                          <a:srgbClr val="FFFFFF"/>
                        </a:solidFill>
                        <a:latin typeface="Calibri"/>
                      </a:rPr>
                      <a:t>Écran</a:t>
                    </a:r>
                    <a:endParaRPr lang="fr-FR" sz="2000" spc="-1" dirty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34" name="Groupe 33"/>
                <p:cNvGrpSpPr/>
                <p:nvPr/>
              </p:nvGrpSpPr>
              <p:grpSpPr>
                <a:xfrm>
                  <a:off x="25291914" y="8877273"/>
                  <a:ext cx="2081980" cy="1071165"/>
                  <a:chOff x="9392466" y="3678681"/>
                  <a:chExt cx="2081980" cy="1071165"/>
                </a:xfrm>
              </p:grpSpPr>
              <p:pic>
                <p:nvPicPr>
                  <p:cNvPr id="35" name="Image 34" descr="RÃ©sultat de recherche d'images pour &quot;tle4905L&quot;"/>
                  <p:cNvPicPr/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054055" y="3678681"/>
                    <a:ext cx="758802" cy="746557"/>
                  </a:xfrm>
                  <a:prstGeom prst="rect">
                    <a:avLst/>
                  </a:prstGeom>
                  <a:ln w="38100" cap="sq">
                    <a:solidFill>
                      <a:srgbClr val="000000"/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</p:spPr>
              </p:pic>
              <p:sp>
                <p:nvSpPr>
                  <p:cNvPr id="36" name="ZoneTexte 35"/>
                  <p:cNvSpPr txBox="1"/>
                  <p:nvPr/>
                </p:nvSpPr>
                <p:spPr>
                  <a:xfrm>
                    <a:off x="9392466" y="4380514"/>
                    <a:ext cx="20819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1800" spc="-1" dirty="0">
                        <a:solidFill>
                          <a:srgbClr val="FFFFFF"/>
                        </a:solidFill>
                        <a:latin typeface="Calibri"/>
                      </a:rPr>
                      <a:t>Capteurs à effet Hall</a:t>
                    </a:r>
                  </a:p>
                </p:txBody>
              </p:sp>
            </p:grpSp>
            <p:grpSp>
              <p:nvGrpSpPr>
                <p:cNvPr id="37" name="Groupe 36"/>
                <p:cNvGrpSpPr/>
                <p:nvPr/>
              </p:nvGrpSpPr>
              <p:grpSpPr>
                <a:xfrm>
                  <a:off x="25285840" y="11401372"/>
                  <a:ext cx="2126223" cy="1579162"/>
                  <a:chOff x="9250315" y="2721666"/>
                  <a:chExt cx="2126223" cy="1579162"/>
                </a:xfrm>
              </p:grpSpPr>
              <p:pic>
                <p:nvPicPr>
                  <p:cNvPr id="38" name="Image 37" descr="Résultat de recherche d'images pour &quot;NEMA 17 Stepper Motor 17HS3001-20B&quot;"/>
                  <p:cNvPicPr/>
                  <p:nvPr/>
                </p:nvPicPr>
                <p:blipFill rotWithShape="1"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956" t="17827" r="24783" b="25651"/>
                  <a:stretch/>
                </p:blipFill>
                <p:spPr bwMode="auto">
                  <a:xfrm>
                    <a:off x="9807769" y="2721666"/>
                    <a:ext cx="1013460" cy="1186815"/>
                  </a:xfrm>
                  <a:prstGeom prst="rect">
                    <a:avLst/>
                  </a:prstGeom>
                  <a:ln w="38100" cap="sq">
                    <a:solidFill>
                      <a:srgbClr val="000000"/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sp>
                <p:nvSpPr>
                  <p:cNvPr id="39" name="ZoneTexte 38"/>
                  <p:cNvSpPr txBox="1"/>
                  <p:nvPr/>
                </p:nvSpPr>
                <p:spPr>
                  <a:xfrm>
                    <a:off x="9250315" y="3900718"/>
                    <a:ext cx="212622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fr-FR" sz="2000" spc="-1" dirty="0">
                        <a:solidFill>
                          <a:srgbClr val="FFFFFF"/>
                        </a:solidFill>
                        <a:latin typeface="Calibri"/>
                      </a:rPr>
                      <a:t>Moteurs pas-à-pas</a:t>
                    </a:r>
                  </a:p>
                </p:txBody>
              </p:sp>
            </p:grpSp>
            <p:cxnSp>
              <p:nvCxnSpPr>
                <p:cNvPr id="40" name="Connecteur droit avec flèche 39"/>
                <p:cNvCxnSpPr/>
                <p:nvPr/>
              </p:nvCxnSpPr>
              <p:spPr>
                <a:xfrm flipH="1">
                  <a:off x="21168716" y="9097996"/>
                  <a:ext cx="4748211" cy="0"/>
                </a:xfrm>
                <a:prstGeom prst="straightConnector1">
                  <a:avLst/>
                </a:prstGeom>
                <a:ln w="76200">
                  <a:solidFill>
                    <a:schemeClr val="accent2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necteur droit avec flèche 40"/>
                <p:cNvCxnSpPr/>
                <p:nvPr/>
              </p:nvCxnSpPr>
              <p:spPr>
                <a:xfrm>
                  <a:off x="23173466" y="9638805"/>
                  <a:ext cx="16079" cy="901325"/>
                </a:xfrm>
                <a:prstGeom prst="straightConnector1">
                  <a:avLst/>
                </a:prstGeom>
                <a:ln w="76200">
                  <a:solidFill>
                    <a:schemeClr val="accent2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Connecteur droit 41"/>
                <p:cNvCxnSpPr/>
                <p:nvPr/>
              </p:nvCxnSpPr>
              <p:spPr>
                <a:xfrm flipH="1">
                  <a:off x="21177504" y="9638805"/>
                  <a:ext cx="2031433" cy="0"/>
                </a:xfrm>
                <a:prstGeom prst="line">
                  <a:avLst/>
                </a:prstGeom>
                <a:ln w="76200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Connecteur droit avec flèche 42"/>
                <p:cNvCxnSpPr/>
                <p:nvPr/>
              </p:nvCxnSpPr>
              <p:spPr>
                <a:xfrm>
                  <a:off x="20051655" y="10220271"/>
                  <a:ext cx="9622" cy="728775"/>
                </a:xfrm>
                <a:prstGeom prst="straightConnector1">
                  <a:avLst/>
                </a:prstGeom>
                <a:ln w="76200">
                  <a:solidFill>
                    <a:schemeClr val="accent2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Connecteur droit avec flèche 43"/>
                <p:cNvCxnSpPr/>
                <p:nvPr/>
              </p:nvCxnSpPr>
              <p:spPr>
                <a:xfrm>
                  <a:off x="24392027" y="11970853"/>
                  <a:ext cx="1388610" cy="1"/>
                </a:xfrm>
                <a:prstGeom prst="straightConnector1">
                  <a:avLst/>
                </a:prstGeom>
                <a:ln w="76200">
                  <a:solidFill>
                    <a:schemeClr val="accent2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6" name="Image 45" descr="Résultat de recherche d'images pour &quot;NEMA 17 Stepper Motor 17HS3001-20B&quot;"/>
                <p:cNvPicPr/>
                <p:nvPr/>
              </p:nvPicPr>
              <p:blipFill rotWithShape="1"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956" t="17827" r="24783" b="25651"/>
                <a:stretch/>
              </p:blipFill>
              <p:spPr bwMode="auto">
                <a:xfrm>
                  <a:off x="25841152" y="10188582"/>
                  <a:ext cx="1015601" cy="1186815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cxnSp>
              <p:nvCxnSpPr>
                <p:cNvPr id="48" name="Connecteur droit avec flèche 47"/>
                <p:cNvCxnSpPr/>
                <p:nvPr/>
              </p:nvCxnSpPr>
              <p:spPr>
                <a:xfrm>
                  <a:off x="24389886" y="10758063"/>
                  <a:ext cx="1388610" cy="1"/>
                </a:xfrm>
                <a:prstGeom prst="straightConnector1">
                  <a:avLst/>
                </a:prstGeom>
                <a:ln w="76200">
                  <a:solidFill>
                    <a:schemeClr val="accent2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9" name="Image 48" descr="RÃ©sultat de recherche d'images pour &quot;tle4905L&quot;"/>
                <p:cNvPicPr/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953503" y="8078550"/>
                  <a:ext cx="758802" cy="746557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cxnSp>
              <p:nvCxnSpPr>
                <p:cNvPr id="50" name="Connecteur droit avec flèche 49"/>
                <p:cNvCxnSpPr/>
                <p:nvPr/>
              </p:nvCxnSpPr>
              <p:spPr>
                <a:xfrm flipH="1">
                  <a:off x="21168716" y="8588469"/>
                  <a:ext cx="4748211" cy="0"/>
                </a:xfrm>
                <a:prstGeom prst="straightConnector1">
                  <a:avLst/>
                </a:prstGeom>
                <a:ln w="76200">
                  <a:solidFill>
                    <a:schemeClr val="accent2">
                      <a:lumMod val="40000"/>
                      <a:lumOff val="6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Rectangle 6"/>
              <p:cNvSpPr/>
              <p:nvPr/>
            </p:nvSpPr>
            <p:spPr>
              <a:xfrm>
                <a:off x="19225846" y="7096338"/>
                <a:ext cx="8642343" cy="514679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86" name="Rectangle 85"/>
          <p:cNvSpPr/>
          <p:nvPr/>
        </p:nvSpPr>
        <p:spPr>
          <a:xfrm>
            <a:off x="19180999" y="12361549"/>
            <a:ext cx="708206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" algn="ctr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fr-FR" sz="8000" i="1" spc="-1" dirty="0">
                <a:solidFill>
                  <a:srgbClr val="FFFFFF"/>
                </a:solidFill>
              </a:rPr>
              <a:t>Contrôle du suivi</a:t>
            </a:r>
          </a:p>
        </p:txBody>
      </p:sp>
      <p:sp>
        <p:nvSpPr>
          <p:cNvPr id="96" name="Rectangle 95"/>
          <p:cNvSpPr/>
          <p:nvPr/>
        </p:nvSpPr>
        <p:spPr>
          <a:xfrm>
            <a:off x="5689295" y="14300386"/>
            <a:ext cx="8378397" cy="3303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3200" spc="-1" dirty="0">
                <a:solidFill>
                  <a:srgbClr val="FFFFFF"/>
                </a:solidFill>
              </a:rPr>
              <a:t>	Afin de suivre un satellite donné, notre système doit s’orienter en direction dudit satellite afin de maximiser la qualité du signal reçu.</a:t>
            </a:r>
          </a:p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endParaRPr lang="fr-FR" sz="3200" spc="-1" dirty="0">
              <a:solidFill>
                <a:srgbClr val="FFFFFF"/>
              </a:solidFill>
            </a:endParaRPr>
          </a:p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3200" spc="-1" dirty="0">
                <a:solidFill>
                  <a:srgbClr val="FFFFFF"/>
                </a:solidFill>
              </a:rPr>
              <a:t>	Cette structure est en partie imprimée en 3D et s’inspire d’un projet libre </a:t>
            </a:r>
            <a:r>
              <a:rPr lang="fr-FR" sz="3200" spc="-1" dirty="0" err="1">
                <a:solidFill>
                  <a:srgbClr val="FFFFFF"/>
                </a:solidFill>
              </a:rPr>
              <a:t>SatNogs</a:t>
            </a:r>
            <a:r>
              <a:rPr lang="fr-FR" sz="3200" spc="-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97" name="Rectangle 96"/>
          <p:cNvSpPr/>
          <p:nvPr/>
        </p:nvSpPr>
        <p:spPr>
          <a:xfrm>
            <a:off x="788004" y="17873203"/>
            <a:ext cx="73572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2000" spc="-1" dirty="0">
                <a:solidFill>
                  <a:srgbClr val="FFFFFF"/>
                </a:solidFill>
              </a:rPr>
              <a:t>	</a:t>
            </a:r>
            <a:endParaRPr lang="fr-FR" sz="2400" spc="-1" dirty="0">
              <a:solidFill>
                <a:srgbClr val="FFFFFF"/>
              </a:solidFill>
            </a:endParaRPr>
          </a:p>
        </p:txBody>
      </p:sp>
      <p:sp>
        <p:nvSpPr>
          <p:cNvPr id="98" name="Rectangle à coins arrondis 97"/>
          <p:cNvSpPr/>
          <p:nvPr/>
        </p:nvSpPr>
        <p:spPr>
          <a:xfrm>
            <a:off x="304799" y="6093960"/>
            <a:ext cx="29623738" cy="5402855"/>
          </a:xfrm>
          <a:prstGeom prst="roundRec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/>
          <p:cNvSpPr/>
          <p:nvPr/>
        </p:nvSpPr>
        <p:spPr>
          <a:xfrm>
            <a:off x="13171237" y="6072656"/>
            <a:ext cx="383393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" algn="ctr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fr-FR" sz="8000" i="1" spc="-1" dirty="0">
                <a:solidFill>
                  <a:srgbClr val="FFFFFF"/>
                </a:solidFill>
              </a:rPr>
              <a:t>Contexte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7899046" y="7508679"/>
            <a:ext cx="17251843" cy="3667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2800" spc="-1" dirty="0">
                <a:solidFill>
                  <a:srgbClr val="FFFFFF"/>
                </a:solidFill>
              </a:rPr>
              <a:t>	</a:t>
            </a:r>
            <a:r>
              <a:rPr lang="fr-FR" sz="3200" spc="-1" dirty="0" smtClean="0">
                <a:solidFill>
                  <a:srgbClr val="FFFFFF"/>
                </a:solidFill>
              </a:rPr>
              <a:t>Ce </a:t>
            </a:r>
            <a:r>
              <a:rPr lang="fr-FR" sz="3200" spc="-1" dirty="0">
                <a:solidFill>
                  <a:srgbClr val="FFFFFF"/>
                </a:solidFill>
              </a:rPr>
              <a:t>projet long s’inscrit dans le cadre de l’association Supsat fondée en 2012 dans l’objectif de lancer un </a:t>
            </a:r>
            <a:r>
              <a:rPr lang="fr-FR" sz="3200" spc="-1" dirty="0" err="1">
                <a:solidFill>
                  <a:srgbClr val="FFFFFF"/>
                </a:solidFill>
              </a:rPr>
              <a:t>cubesat</a:t>
            </a:r>
            <a:r>
              <a:rPr lang="fr-FR" sz="3200" spc="-1" dirty="0">
                <a:solidFill>
                  <a:srgbClr val="FFFFFF"/>
                </a:solidFill>
              </a:rPr>
              <a:t> pour </a:t>
            </a:r>
            <a:r>
              <a:rPr lang="fr-FR" sz="3200" spc="-1" dirty="0" smtClean="0">
                <a:solidFill>
                  <a:srgbClr val="FFFFFF"/>
                </a:solidFill>
              </a:rPr>
              <a:t>mesurer le rayonnement </a:t>
            </a:r>
            <a:r>
              <a:rPr lang="fr-FR" sz="3200" spc="-1" dirty="0">
                <a:solidFill>
                  <a:srgbClr val="FFFFFF"/>
                </a:solidFill>
              </a:rPr>
              <a:t>solaire en orbite </a:t>
            </a:r>
            <a:r>
              <a:rPr lang="fr-FR" sz="3200" spc="-1" dirty="0" smtClean="0">
                <a:solidFill>
                  <a:srgbClr val="FFFFFF"/>
                </a:solidFill>
              </a:rPr>
              <a:t>basse afin d’étudier l’utilisation d’un </a:t>
            </a:r>
            <a:r>
              <a:rPr lang="fr-FR" sz="3200" spc="-1" dirty="0">
                <a:solidFill>
                  <a:srgbClr val="FFFFFF"/>
                </a:solidFill>
              </a:rPr>
              <a:t>FPGA commercial </a:t>
            </a:r>
            <a:r>
              <a:rPr lang="fr-FR" sz="3200" spc="-1" dirty="0" smtClean="0">
                <a:solidFill>
                  <a:srgbClr val="FFFFFF"/>
                </a:solidFill>
              </a:rPr>
              <a:t>associé </a:t>
            </a:r>
            <a:r>
              <a:rPr lang="fr-FR" sz="3200" spc="-1" dirty="0">
                <a:solidFill>
                  <a:srgbClr val="FFFFFF"/>
                </a:solidFill>
              </a:rPr>
              <a:t>à la reconfiguration dynamique </a:t>
            </a:r>
            <a:r>
              <a:rPr lang="fr-FR" sz="3200" spc="-1" dirty="0" smtClean="0">
                <a:solidFill>
                  <a:srgbClr val="FFFFFF"/>
                </a:solidFill>
              </a:rPr>
              <a:t>partielle en remplacement de technologies de durcissement coûteuses pour </a:t>
            </a:r>
            <a:r>
              <a:rPr lang="fr-FR" sz="3200" spc="-1" dirty="0">
                <a:solidFill>
                  <a:srgbClr val="FFFFFF"/>
                </a:solidFill>
              </a:rPr>
              <a:t>résister aux agressions des particules </a:t>
            </a:r>
            <a:r>
              <a:rPr lang="fr-FR" sz="3200" spc="-1" dirty="0" smtClean="0">
                <a:solidFill>
                  <a:srgbClr val="FFFFFF"/>
                </a:solidFill>
              </a:rPr>
              <a:t>solaires. </a:t>
            </a:r>
            <a:endParaRPr lang="fr-FR" sz="3200" spc="-1" dirty="0">
              <a:solidFill>
                <a:srgbClr val="FFFFFF"/>
              </a:solidFill>
            </a:endParaRPr>
          </a:p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3200" spc="-1" dirty="0" smtClean="0">
                <a:solidFill>
                  <a:srgbClr val="FFFFFF"/>
                </a:solidFill>
              </a:rPr>
              <a:t>	La conception et la construction de la station sol doit permettre la communication avec des nano-satellites. </a:t>
            </a:r>
            <a:r>
              <a:rPr lang="fr-FR" sz="3200" spc="-1" dirty="0" smtClean="0">
                <a:solidFill>
                  <a:srgbClr val="FFFFFF"/>
                </a:solidFill>
              </a:rPr>
              <a:t>Initié il y a deux ans, ce projet a pour </a:t>
            </a:r>
            <a:r>
              <a:rPr lang="fr-FR" sz="3200" spc="-1" dirty="0">
                <a:solidFill>
                  <a:srgbClr val="FFFFFF"/>
                </a:solidFill>
              </a:rPr>
              <a:t>objectif final de recevoir les données du futur </a:t>
            </a:r>
            <a:r>
              <a:rPr lang="fr-FR" sz="3200" spc="-1" dirty="0" err="1">
                <a:solidFill>
                  <a:srgbClr val="FFFFFF"/>
                </a:solidFill>
              </a:rPr>
              <a:t>cubesat</a:t>
            </a:r>
            <a:r>
              <a:rPr lang="fr-FR" sz="3200" spc="-1" dirty="0">
                <a:solidFill>
                  <a:srgbClr val="FFFFFF"/>
                </a:solidFill>
              </a:rPr>
              <a:t> de Supsat et de lui envoyer les commandes de fonctionnement</a:t>
            </a:r>
            <a:r>
              <a:rPr lang="fr-FR" sz="3200" spc="-1" dirty="0" smtClean="0">
                <a:solidFill>
                  <a:srgbClr val="FFFFFF"/>
                </a:solidFill>
              </a:rPr>
              <a:t>.</a:t>
            </a:r>
            <a:endParaRPr lang="fr-FR" sz="2800" spc="-1" dirty="0">
              <a:solidFill>
                <a:srgbClr val="FFFFFF"/>
              </a:solidFill>
            </a:endParaRPr>
          </a:p>
        </p:txBody>
      </p:sp>
      <p:grpSp>
        <p:nvGrpSpPr>
          <p:cNvPr id="88" name="Groupe 87"/>
          <p:cNvGrpSpPr/>
          <p:nvPr/>
        </p:nvGrpSpPr>
        <p:grpSpPr>
          <a:xfrm>
            <a:off x="25938581" y="7082427"/>
            <a:ext cx="3308400" cy="3421914"/>
            <a:chOff x="25976750" y="6944411"/>
            <a:chExt cx="3308400" cy="3421914"/>
          </a:xfrm>
        </p:grpSpPr>
        <p:pic>
          <p:nvPicPr>
            <p:cNvPr id="101" name="Espace réservé du contenu 9"/>
            <p:cNvPicPr/>
            <p:nvPr/>
          </p:nvPicPr>
          <p:blipFill>
            <a:blip r:embed="rId14"/>
            <a:stretch/>
          </p:blipFill>
          <p:spPr>
            <a:xfrm>
              <a:off x="25976750" y="6944411"/>
              <a:ext cx="3308400" cy="298188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2" name="Rectangle 101"/>
            <p:cNvSpPr/>
            <p:nvPr/>
          </p:nvSpPr>
          <p:spPr>
            <a:xfrm>
              <a:off x="26513047" y="9966215"/>
              <a:ext cx="22358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60" algn="ctr">
                <a:lnSpc>
                  <a:spcPct val="100000"/>
                </a:lnSpc>
                <a:spcBef>
                  <a:spcPts val="1001"/>
                </a:spcBef>
                <a:buClr>
                  <a:srgbClr val="FFFFFF"/>
                </a:buClr>
              </a:pPr>
              <a:r>
                <a:rPr lang="fr-FR" sz="2000" spc="-1" dirty="0" err="1">
                  <a:solidFill>
                    <a:srgbClr val="FFFFFF"/>
                  </a:solidFill>
                </a:rPr>
                <a:t>Swisscube</a:t>
              </a:r>
              <a:r>
                <a:rPr lang="fr-FR" sz="2000" spc="-1" dirty="0">
                  <a:solidFill>
                    <a:srgbClr val="FFFFFF"/>
                  </a:solidFill>
                </a:rPr>
                <a:t> de l’EPFL</a:t>
              </a:r>
            </a:p>
          </p:txBody>
        </p:sp>
      </p:grpSp>
      <p:sp>
        <p:nvSpPr>
          <p:cNvPr id="89" name="Rectangle 88"/>
          <p:cNvSpPr/>
          <p:nvPr/>
        </p:nvSpPr>
        <p:spPr>
          <a:xfrm>
            <a:off x="821219" y="18090482"/>
            <a:ext cx="719240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3200" spc="-1" dirty="0">
                <a:solidFill>
                  <a:srgbClr val="FFFFFF"/>
                </a:solidFill>
              </a:rPr>
              <a:t>	Nous contrôlons alors l’axe d’azimut et l’axe d’élévation avec des moteurs pas-à-pas par l’intermédiaire d’un système de réduction irréversible pour positionner précisément l’antenne.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7441230" y="22964710"/>
            <a:ext cx="6492134" cy="379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3200" spc="-1" dirty="0">
                <a:solidFill>
                  <a:srgbClr val="FFFFFF"/>
                </a:solidFill>
              </a:rPr>
              <a:t>	Un boitier imprimé en 3D protège le mécanisme et l’électronique à l’intérieur de la station.</a:t>
            </a:r>
          </a:p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3200" spc="-1" dirty="0">
                <a:solidFill>
                  <a:srgbClr val="FFFFFF"/>
                </a:solidFill>
              </a:rPr>
              <a:t>	Ce boitier permet de fixer les circuits, les câbles et la batterie</a:t>
            </a:r>
          </a:p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3200" spc="-1" dirty="0">
                <a:solidFill>
                  <a:srgbClr val="FFFFFF"/>
                </a:solidFill>
              </a:rPr>
              <a:t>	Des portes permettent d’accéder aux composants principaux.</a:t>
            </a:r>
          </a:p>
        </p:txBody>
      </p:sp>
      <p:pic>
        <p:nvPicPr>
          <p:cNvPr id="1030" name="Picture 6" descr="RÃ©sultat de recherche d'images pour &quot;ietr&quot;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92" y="2711218"/>
            <a:ext cx="3596205" cy="1780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1034" name="Picture 10" descr="RÃ©sultat de recherche d'images pour &quot;supelec&quot;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13" y="439225"/>
            <a:ext cx="3476195" cy="17833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  <a:extLst/>
        </p:spPr>
      </p:pic>
      <p:sp>
        <p:nvSpPr>
          <p:cNvPr id="113" name="Rectangle 112"/>
          <p:cNvSpPr/>
          <p:nvPr/>
        </p:nvSpPr>
        <p:spPr>
          <a:xfrm>
            <a:off x="16091118" y="14124440"/>
            <a:ext cx="4298110" cy="5637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3200" spc="-1" dirty="0">
                <a:solidFill>
                  <a:srgbClr val="FFFFFF"/>
                </a:solidFill>
              </a:rPr>
              <a:t>	Pour contrôler les moteurs, le système est articulé autour d’un </a:t>
            </a:r>
            <a:r>
              <a:rPr lang="fr-FR" sz="3200" spc="-1" dirty="0" smtClean="0">
                <a:solidFill>
                  <a:srgbClr val="FFFFFF"/>
                </a:solidFill>
              </a:rPr>
              <a:t>microcontrôleur ESP32.</a:t>
            </a:r>
            <a:endParaRPr lang="fr-FR" sz="3200" spc="-1" dirty="0">
              <a:solidFill>
                <a:srgbClr val="FFFFFF"/>
              </a:solidFill>
            </a:endParaRPr>
          </a:p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3200" spc="-1" dirty="0">
                <a:solidFill>
                  <a:srgbClr val="FFFFFF"/>
                </a:solidFill>
              </a:rPr>
              <a:t>	Il se connecte au réseau </a:t>
            </a:r>
            <a:r>
              <a:rPr lang="fr-FR" sz="3200" spc="-1" dirty="0" err="1">
                <a:solidFill>
                  <a:srgbClr val="FFFFFF"/>
                </a:solidFill>
              </a:rPr>
              <a:t>WiFi</a:t>
            </a:r>
            <a:r>
              <a:rPr lang="fr-FR" sz="3200" spc="-1" dirty="0">
                <a:solidFill>
                  <a:srgbClr val="FFFFFF"/>
                </a:solidFill>
              </a:rPr>
              <a:t> de l’école pour collecter les informations permettant de calculer l’orbite du satellite et synchronise son horloge interne.</a:t>
            </a:r>
            <a:endParaRPr lang="fr-FR" sz="3600" spc="-1" dirty="0">
              <a:solidFill>
                <a:srgbClr val="FFFFFF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16152309" y="19857810"/>
            <a:ext cx="13244126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3200" spc="-1" dirty="0">
                <a:solidFill>
                  <a:srgbClr val="FFFFFF"/>
                </a:solidFill>
              </a:rPr>
              <a:t>	Le microcontrôleur communique ensuite avec le contrôleur de moteur et commande les deux moteurs.</a:t>
            </a:r>
          </a:p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endParaRPr lang="fr-FR" sz="3600" spc="-1" dirty="0">
              <a:solidFill>
                <a:srgbClr val="FFFFFF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5079763" y="20879054"/>
            <a:ext cx="4316672" cy="7243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3200" spc="-1" dirty="0">
                <a:solidFill>
                  <a:srgbClr val="FFFFFF"/>
                </a:solidFill>
              </a:rPr>
              <a:t>	Le positionnement initial des axes est assuré par deux capteurs à effet </a:t>
            </a:r>
            <a:r>
              <a:rPr lang="fr-FR" sz="3200" spc="-1" dirty="0" smtClean="0">
                <a:solidFill>
                  <a:srgbClr val="FFFFFF"/>
                </a:solidFill>
              </a:rPr>
              <a:t>Hall et des aimants sur les axes.</a:t>
            </a:r>
            <a:endParaRPr lang="fr-FR" sz="3200" spc="-1" dirty="0">
              <a:solidFill>
                <a:srgbClr val="FFFFFF"/>
              </a:solidFill>
            </a:endParaRPr>
          </a:p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3200" spc="-1" dirty="0">
                <a:solidFill>
                  <a:srgbClr val="FFFFFF"/>
                </a:solidFill>
              </a:rPr>
              <a:t>	L’énergie est fournie par une batterie par le biais d’un convertisseur de tension la rabaissant à 5V.</a:t>
            </a:r>
          </a:p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3200" spc="-1" dirty="0">
                <a:solidFill>
                  <a:srgbClr val="FFFFFF"/>
                </a:solidFill>
              </a:rPr>
              <a:t>	Le régulateur de l’ESP32 régule cette tension en 3,3V pour certains composants.</a:t>
            </a:r>
          </a:p>
        </p:txBody>
      </p:sp>
      <p:grpSp>
        <p:nvGrpSpPr>
          <p:cNvPr id="93" name="Groupe 92"/>
          <p:cNvGrpSpPr/>
          <p:nvPr/>
        </p:nvGrpSpPr>
        <p:grpSpPr>
          <a:xfrm>
            <a:off x="16207046" y="21462290"/>
            <a:ext cx="8196607" cy="6004334"/>
            <a:chOff x="21636141" y="26812620"/>
            <a:chExt cx="7581608" cy="5720277"/>
          </a:xfrm>
        </p:grpSpPr>
        <p:grpSp>
          <p:nvGrpSpPr>
            <p:cNvPr id="115" name="Groupe 114"/>
            <p:cNvGrpSpPr/>
            <p:nvPr/>
          </p:nvGrpSpPr>
          <p:grpSpPr>
            <a:xfrm>
              <a:off x="21636141" y="26812620"/>
              <a:ext cx="7581608" cy="5343317"/>
              <a:chOff x="3164212" y="1435608"/>
              <a:chExt cx="7581608" cy="5343317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3164212" y="1435608"/>
                <a:ext cx="7581608" cy="53433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17" name="Image 116" descr="C:\Users\paulb\Desktop\projet long\images\arch_esp32_2.png"/>
              <p:cNvPicPr/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91352" y="1446530"/>
                <a:ext cx="7554468" cy="5332395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sp>
          <p:nvSpPr>
            <p:cNvPr id="121" name="Rectangle 120"/>
            <p:cNvSpPr/>
            <p:nvPr/>
          </p:nvSpPr>
          <p:spPr>
            <a:xfrm>
              <a:off x="22912800" y="32132787"/>
              <a:ext cx="51322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60" algn="ctr">
                <a:lnSpc>
                  <a:spcPct val="100000"/>
                </a:lnSpc>
                <a:spcBef>
                  <a:spcPts val="1001"/>
                </a:spcBef>
                <a:buClr>
                  <a:srgbClr val="FFFFFF"/>
                </a:buClr>
              </a:pPr>
              <a:r>
                <a:rPr lang="fr-FR" sz="2000" spc="-1" dirty="0">
                  <a:solidFill>
                    <a:srgbClr val="FFFFFF"/>
                  </a:solidFill>
                </a:rPr>
                <a:t>Récapitulation de l’ensemble du matériel utilisé</a:t>
              </a: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16207046" y="28007885"/>
            <a:ext cx="4737491" cy="6319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3600" spc="-1" dirty="0">
                <a:solidFill>
                  <a:srgbClr val="FFFFFF"/>
                </a:solidFill>
              </a:rPr>
              <a:t>	</a:t>
            </a:r>
            <a:r>
              <a:rPr lang="fr-FR" sz="3200" spc="-1" dirty="0">
                <a:solidFill>
                  <a:srgbClr val="FFFFFF"/>
                </a:solidFill>
              </a:rPr>
              <a:t>Le microcontrôleur </a:t>
            </a:r>
            <a:r>
              <a:rPr lang="fr-FR" sz="3200" spc="-1" dirty="0" smtClean="0">
                <a:solidFill>
                  <a:srgbClr val="FFFFFF"/>
                </a:solidFill>
              </a:rPr>
              <a:t>traite </a:t>
            </a:r>
            <a:r>
              <a:rPr lang="fr-FR" sz="3200" spc="-1" dirty="0">
                <a:solidFill>
                  <a:srgbClr val="FFFFFF"/>
                </a:solidFill>
              </a:rPr>
              <a:t>les données reçus par le circuit de réception et commande le circuit d’émission pour envoyer les commandes en parallèle du </a:t>
            </a:r>
            <a:r>
              <a:rPr lang="fr-FR" sz="3200" spc="-1" dirty="0" smtClean="0">
                <a:solidFill>
                  <a:srgbClr val="FFFFFF"/>
                </a:solidFill>
              </a:rPr>
              <a:t>suivi via la connexion </a:t>
            </a:r>
            <a:r>
              <a:rPr lang="fr-FR" sz="3200" spc="-1" dirty="0" err="1" smtClean="0">
                <a:solidFill>
                  <a:srgbClr val="FFFFFF"/>
                </a:solidFill>
              </a:rPr>
              <a:t>WiFi</a:t>
            </a:r>
            <a:r>
              <a:rPr lang="fr-FR" sz="3200" spc="-1" dirty="0" smtClean="0">
                <a:solidFill>
                  <a:srgbClr val="FFFFFF"/>
                </a:solidFill>
              </a:rPr>
              <a:t>.</a:t>
            </a:r>
            <a:endParaRPr lang="fr-FR" sz="3200" spc="-1" dirty="0">
              <a:solidFill>
                <a:srgbClr val="FFFFFF"/>
              </a:solidFill>
            </a:endParaRPr>
          </a:p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endParaRPr lang="fr-FR" sz="3200" spc="-1" dirty="0">
              <a:solidFill>
                <a:srgbClr val="FFFFFF"/>
              </a:solidFill>
            </a:endParaRPr>
          </a:p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3200" spc="-1" dirty="0">
                <a:solidFill>
                  <a:srgbClr val="FFFFFF"/>
                </a:solidFill>
              </a:rPr>
              <a:t>	Nous avons réalisé des circuits imprimés adaptés au boitier.</a:t>
            </a:r>
            <a:endParaRPr lang="fr-FR" sz="3600" spc="-1" dirty="0">
              <a:solidFill>
                <a:srgbClr val="FFFFFF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21907840" y="36541818"/>
            <a:ext cx="74086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3200" spc="-1" dirty="0">
                <a:solidFill>
                  <a:srgbClr val="FFFFFF"/>
                </a:solidFill>
              </a:rPr>
              <a:t>	Un écran permet de s’informer de l’état de la station et de s’assurer de son bon fonctionnement.</a:t>
            </a:r>
            <a:endParaRPr lang="fr-FR" sz="3600" spc="-1" dirty="0">
              <a:solidFill>
                <a:srgbClr val="FFFFFF"/>
              </a:solidFill>
            </a:endParaRPr>
          </a:p>
        </p:txBody>
      </p:sp>
      <p:grpSp>
        <p:nvGrpSpPr>
          <p:cNvPr id="106" name="Groupe 105"/>
          <p:cNvGrpSpPr/>
          <p:nvPr/>
        </p:nvGrpSpPr>
        <p:grpSpPr>
          <a:xfrm>
            <a:off x="21694946" y="28507566"/>
            <a:ext cx="7637797" cy="7645026"/>
            <a:chOff x="22061774" y="29262590"/>
            <a:chExt cx="7275356" cy="7204961"/>
          </a:xfrm>
        </p:grpSpPr>
        <p:grpSp>
          <p:nvGrpSpPr>
            <p:cNvPr id="70" name="Groupe 69"/>
            <p:cNvGrpSpPr/>
            <p:nvPr/>
          </p:nvGrpSpPr>
          <p:grpSpPr>
            <a:xfrm>
              <a:off x="22061774" y="29262590"/>
              <a:ext cx="7275356" cy="6804851"/>
              <a:chOff x="3771698" y="1027620"/>
              <a:chExt cx="6559870" cy="6858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3771698" y="1027620"/>
                <a:ext cx="6559870" cy="685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72" name="Image 71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2058" y="1027620"/>
                <a:ext cx="6559510" cy="685800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sp>
          <p:nvSpPr>
            <p:cNvPr id="127" name="Rectangle 126"/>
            <p:cNvSpPr/>
            <p:nvPr/>
          </p:nvSpPr>
          <p:spPr>
            <a:xfrm>
              <a:off x="22553750" y="36067441"/>
              <a:ext cx="628236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60" algn="ctr">
                <a:lnSpc>
                  <a:spcPct val="100000"/>
                </a:lnSpc>
                <a:spcBef>
                  <a:spcPts val="1001"/>
                </a:spcBef>
                <a:buClr>
                  <a:srgbClr val="FFFFFF"/>
                </a:buClr>
              </a:pPr>
              <a:r>
                <a:rPr lang="fr-FR" sz="2000" spc="-1" dirty="0">
                  <a:solidFill>
                    <a:srgbClr val="FFFFFF"/>
                  </a:solidFill>
                </a:rPr>
                <a:t>Organigramme illustrant le fonctionnement logiciel du suivi</a:t>
              </a:r>
            </a:p>
          </p:txBody>
        </p:sp>
      </p:grpSp>
      <p:grpSp>
        <p:nvGrpSpPr>
          <p:cNvPr id="94" name="Groupe 93"/>
          <p:cNvGrpSpPr/>
          <p:nvPr/>
        </p:nvGrpSpPr>
        <p:grpSpPr>
          <a:xfrm>
            <a:off x="16306481" y="34928040"/>
            <a:ext cx="4975422" cy="6424040"/>
            <a:chOff x="16380908" y="36172512"/>
            <a:chExt cx="4002785" cy="5095777"/>
          </a:xfrm>
        </p:grpSpPr>
        <p:pic>
          <p:nvPicPr>
            <p:cNvPr id="74" name="Image 73" descr="C:\Users\paulb\Desktop\projet long\images\phio\WP_20180503_14_22_15_Pro.jpg"/>
            <p:cNvPicPr/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93" r="14798"/>
            <a:stretch/>
          </p:blipFill>
          <p:spPr bwMode="auto">
            <a:xfrm rot="5400000">
              <a:off x="16032393" y="36521027"/>
              <a:ext cx="4699816" cy="4002785"/>
            </a:xfrm>
            <a:prstGeom prst="rect">
              <a:avLst/>
            </a:prstGeom>
            <a:ln w="38100" cap="sq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8" name="Rectangle 127"/>
            <p:cNvSpPr/>
            <p:nvPr/>
          </p:nvSpPr>
          <p:spPr>
            <a:xfrm>
              <a:off x="17084285" y="40868179"/>
              <a:ext cx="275434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60" algn="ctr">
                <a:lnSpc>
                  <a:spcPct val="100000"/>
                </a:lnSpc>
                <a:spcBef>
                  <a:spcPts val="1001"/>
                </a:spcBef>
                <a:buClr>
                  <a:srgbClr val="FFFFFF"/>
                </a:buClr>
              </a:pPr>
              <a:r>
                <a:rPr lang="fr-FR" sz="2000" spc="-1" dirty="0">
                  <a:solidFill>
                    <a:srgbClr val="FFFFFF"/>
                  </a:solidFill>
                </a:rPr>
                <a:t>Circuit imprimé principal</a:t>
              </a:r>
            </a:p>
          </p:txBody>
        </p:sp>
      </p:grpSp>
      <p:grpSp>
        <p:nvGrpSpPr>
          <p:cNvPr id="103" name="Groupe 102"/>
          <p:cNvGrpSpPr/>
          <p:nvPr/>
        </p:nvGrpSpPr>
        <p:grpSpPr>
          <a:xfrm>
            <a:off x="21968113" y="38817621"/>
            <a:ext cx="1974012" cy="2351508"/>
            <a:chOff x="27020279" y="38034726"/>
            <a:chExt cx="1974012" cy="2351508"/>
          </a:xfrm>
        </p:grpSpPr>
        <p:pic>
          <p:nvPicPr>
            <p:cNvPr id="73" name="Image 72" descr="C:\Users\paulb\Desktop\projet long\images\phio\WP_20180503_14_20_59_Pro.jpg"/>
            <p:cNvPicPr/>
            <p:nvPr/>
          </p:nvPicPr>
          <p:blipFill rotWithShape="1"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46" t="39478" r="36093" b="11869"/>
            <a:stretch/>
          </p:blipFill>
          <p:spPr bwMode="auto">
            <a:xfrm>
              <a:off x="27020279" y="38034726"/>
              <a:ext cx="1974012" cy="1951398"/>
            </a:xfrm>
            <a:prstGeom prst="rect">
              <a:avLst/>
            </a:prstGeom>
            <a:ln w="38100" cap="sq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31" name="Rectangle 130"/>
            <p:cNvSpPr/>
            <p:nvPr/>
          </p:nvSpPr>
          <p:spPr>
            <a:xfrm>
              <a:off x="27438977" y="39986124"/>
              <a:ext cx="11605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60" algn="ctr">
                <a:lnSpc>
                  <a:spcPct val="100000"/>
                </a:lnSpc>
                <a:spcBef>
                  <a:spcPts val="1001"/>
                </a:spcBef>
                <a:buClr>
                  <a:srgbClr val="FFFFFF"/>
                </a:buClr>
              </a:pPr>
              <a:r>
                <a:rPr lang="fr-FR" sz="2000" spc="-1" dirty="0">
                  <a:solidFill>
                    <a:srgbClr val="FFFFFF"/>
                  </a:solidFill>
                </a:rPr>
                <a:t>Affichage</a:t>
              </a:r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24614346" y="38500704"/>
            <a:ext cx="46135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3200" spc="-1" dirty="0">
                <a:solidFill>
                  <a:srgbClr val="FFFFFF"/>
                </a:solidFill>
              </a:rPr>
              <a:t>	Il est possible de connecter le système à un ordinateur pour plus d’informations ou changer certains paramètres.</a:t>
            </a:r>
            <a:endParaRPr lang="fr-FR" sz="3600" spc="-1" dirty="0">
              <a:solidFill>
                <a:srgbClr val="FFFFFF"/>
              </a:solidFill>
            </a:endParaRPr>
          </a:p>
        </p:txBody>
      </p:sp>
      <p:sp>
        <p:nvSpPr>
          <p:cNvPr id="139" name="Rectangle à coins arrondis 138"/>
          <p:cNvSpPr/>
          <p:nvPr/>
        </p:nvSpPr>
        <p:spPr>
          <a:xfrm>
            <a:off x="374692" y="27970592"/>
            <a:ext cx="14356081" cy="14518528"/>
          </a:xfrm>
          <a:prstGeom prst="roundRect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 smtClean="0">
              <a:cs typeface="Calibri"/>
            </a:endParaRPr>
          </a:p>
          <a:p>
            <a:pPr algn="ctr"/>
            <a:endParaRPr lang="fr-FR" sz="3200" dirty="0">
              <a:cs typeface="Calibri"/>
            </a:endParaRPr>
          </a:p>
          <a:p>
            <a:pPr algn="ctr"/>
            <a:endParaRPr lang="fr-FR" sz="3200" dirty="0" smtClean="0">
              <a:cs typeface="Calibri"/>
            </a:endParaRPr>
          </a:p>
          <a:p>
            <a:pPr algn="ctr"/>
            <a:endParaRPr lang="fr-FR" sz="3200" dirty="0">
              <a:cs typeface="Calibri"/>
            </a:endParaRPr>
          </a:p>
          <a:p>
            <a:pPr algn="ctr"/>
            <a:endParaRPr lang="fr-FR" sz="3200" dirty="0" smtClean="0">
              <a:cs typeface="Calibri"/>
            </a:endParaRPr>
          </a:p>
          <a:p>
            <a:pPr algn="ctr"/>
            <a:endParaRPr lang="fr-FR" sz="3200" dirty="0">
              <a:cs typeface="Calibri"/>
            </a:endParaRPr>
          </a:p>
          <a:p>
            <a:pPr algn="ctr"/>
            <a:endParaRPr lang="fr-FR" sz="3200" dirty="0" smtClean="0">
              <a:cs typeface="Calibri"/>
            </a:endParaRPr>
          </a:p>
          <a:p>
            <a:pPr algn="ctr"/>
            <a:endParaRPr lang="fr-FR" sz="3200" dirty="0" smtClean="0">
              <a:cs typeface="Calibri"/>
            </a:endParaRPr>
          </a:p>
          <a:p>
            <a:pPr algn="ctr"/>
            <a:endParaRPr lang="fr-FR" sz="3200" dirty="0">
              <a:cs typeface="Calibri"/>
            </a:endParaRPr>
          </a:p>
          <a:p>
            <a:pPr algn="ctr"/>
            <a:endParaRPr lang="fr-FR" sz="3200" dirty="0" smtClean="0">
              <a:cs typeface="Calibri"/>
            </a:endParaRPr>
          </a:p>
          <a:p>
            <a:pPr algn="ctr"/>
            <a:endParaRPr lang="fr-FR" sz="3200" dirty="0">
              <a:cs typeface="Calibri"/>
            </a:endParaRPr>
          </a:p>
          <a:p>
            <a:pPr algn="ctr"/>
            <a:endParaRPr lang="fr-FR" sz="3200" dirty="0">
              <a:cs typeface="Calibri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955031" y="27914387"/>
            <a:ext cx="919540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0" algn="ctr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fr-FR" sz="8000" i="1" spc="-1" dirty="0">
                <a:solidFill>
                  <a:srgbClr val="FFFFFF"/>
                </a:solidFill>
              </a:rPr>
              <a:t>Réception et émission</a:t>
            </a:r>
          </a:p>
        </p:txBody>
      </p:sp>
      <p:grpSp>
        <p:nvGrpSpPr>
          <p:cNvPr id="108" name="Groupe 107"/>
          <p:cNvGrpSpPr/>
          <p:nvPr/>
        </p:nvGrpSpPr>
        <p:grpSpPr>
          <a:xfrm>
            <a:off x="900865" y="7134433"/>
            <a:ext cx="6334084" cy="3807674"/>
            <a:chOff x="601252" y="7198200"/>
            <a:chExt cx="6334084" cy="3807674"/>
          </a:xfrm>
        </p:grpSpPr>
        <p:pic>
          <p:nvPicPr>
            <p:cNvPr id="141" name="Image2"/>
            <p:cNvPicPr/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53" r="5304" b="6242"/>
            <a:stretch/>
          </p:blipFill>
          <p:spPr bwMode="auto">
            <a:xfrm>
              <a:off x="601252" y="7198200"/>
              <a:ext cx="6334084" cy="339974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42" name="Rectangle 141"/>
            <p:cNvSpPr/>
            <p:nvPr/>
          </p:nvSpPr>
          <p:spPr>
            <a:xfrm>
              <a:off x="2812200" y="10605764"/>
              <a:ext cx="191219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60" algn="ctr">
                <a:lnSpc>
                  <a:spcPct val="100000"/>
                </a:lnSpc>
                <a:spcBef>
                  <a:spcPts val="1001"/>
                </a:spcBef>
                <a:buClr>
                  <a:srgbClr val="FFFFFF"/>
                </a:buClr>
              </a:pPr>
              <a:r>
                <a:rPr lang="fr-FR" sz="2000" spc="-1" dirty="0">
                  <a:solidFill>
                    <a:srgbClr val="FFFFFF"/>
                  </a:solidFill>
                </a:rPr>
                <a:t>Notre station sol</a:t>
              </a:r>
            </a:p>
          </p:txBody>
        </p:sp>
      </p:grpSp>
      <p:sp>
        <p:nvSpPr>
          <p:cNvPr id="107" name="Rectangle 106"/>
          <p:cNvSpPr/>
          <p:nvPr/>
        </p:nvSpPr>
        <p:spPr>
          <a:xfrm>
            <a:off x="1013687" y="29627704"/>
            <a:ext cx="1300577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3600" spc="-1" dirty="0" smtClean="0">
                <a:solidFill>
                  <a:srgbClr val="FFFFFF"/>
                </a:solidFill>
              </a:rPr>
              <a:t>	</a:t>
            </a:r>
            <a:r>
              <a:rPr lang="fr-FR" sz="3200" spc="-1" dirty="0" smtClean="0">
                <a:solidFill>
                  <a:srgbClr val="FFFFFF"/>
                </a:solidFill>
              </a:rPr>
              <a:t>La </a:t>
            </a:r>
            <a:r>
              <a:rPr lang="fr-FR" sz="3200" spc="-1" dirty="0">
                <a:solidFill>
                  <a:srgbClr val="FFFFFF"/>
                </a:solidFill>
              </a:rPr>
              <a:t>réception et l’émission des signaux </a:t>
            </a:r>
            <a:r>
              <a:rPr lang="fr-FR" sz="3200" spc="-1" dirty="0" smtClean="0">
                <a:solidFill>
                  <a:srgbClr val="FFFFFF"/>
                </a:solidFill>
              </a:rPr>
              <a:t>sont assurés par l’antenne </a:t>
            </a:r>
            <a:r>
              <a:rPr lang="fr-FR" sz="3200" spc="-1" dirty="0">
                <a:solidFill>
                  <a:srgbClr val="FFFFFF"/>
                </a:solidFill>
              </a:rPr>
              <a:t>et le circuit radiofréquence</a:t>
            </a:r>
            <a:r>
              <a:rPr lang="fr-FR" sz="3200" spc="-1" dirty="0" smtClean="0">
                <a:solidFill>
                  <a:srgbClr val="FFFFFF"/>
                </a:solidFill>
              </a:rPr>
              <a:t>. Ces éléments ont été conçus avec l’aide de l’IETR.</a:t>
            </a:r>
            <a:endParaRPr lang="fr-FR" sz="3200" spc="-1" dirty="0">
              <a:solidFill>
                <a:srgbClr val="FFFFFF"/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7441231" y="30952815"/>
            <a:ext cx="6652036" cy="3729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3600" spc="-1" dirty="0" smtClean="0">
                <a:solidFill>
                  <a:srgbClr val="FFFFFF"/>
                </a:solidFill>
              </a:rPr>
              <a:t>	</a:t>
            </a:r>
            <a:r>
              <a:rPr lang="fr-FR" sz="3200" spc="-1" dirty="0" smtClean="0">
                <a:solidFill>
                  <a:srgbClr val="FFFFFF"/>
                </a:solidFill>
              </a:rPr>
              <a:t>L’antenne </a:t>
            </a:r>
            <a:r>
              <a:rPr lang="fr-FR" sz="3200" spc="-1" dirty="0">
                <a:solidFill>
                  <a:srgbClr val="FFFFFF"/>
                </a:solidFill>
              </a:rPr>
              <a:t>se compose d’un réseau de patchs </a:t>
            </a:r>
            <a:r>
              <a:rPr lang="fr-FR" sz="3200" spc="-1" dirty="0" smtClean="0">
                <a:solidFill>
                  <a:srgbClr val="FFFFFF"/>
                </a:solidFill>
              </a:rPr>
              <a:t>adaptés à </a:t>
            </a:r>
            <a:r>
              <a:rPr lang="fr-FR" sz="3200" spc="-1" dirty="0">
                <a:solidFill>
                  <a:srgbClr val="FFFFFF"/>
                </a:solidFill>
              </a:rPr>
              <a:t>la fréquence de communication de </a:t>
            </a:r>
            <a:r>
              <a:rPr lang="fr-FR" sz="3200" spc="-1" dirty="0" smtClean="0">
                <a:solidFill>
                  <a:srgbClr val="FFFFFF"/>
                </a:solidFill>
              </a:rPr>
              <a:t>433,5MHz pour la réception et l’émission.</a:t>
            </a:r>
          </a:p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3200" spc="-1" dirty="0">
                <a:solidFill>
                  <a:srgbClr val="FFFFFF"/>
                </a:solidFill>
              </a:rPr>
              <a:t>	</a:t>
            </a:r>
            <a:r>
              <a:rPr lang="fr-FR" sz="3200" spc="-1" dirty="0" smtClean="0">
                <a:solidFill>
                  <a:srgbClr val="FFFFFF"/>
                </a:solidFill>
              </a:rPr>
              <a:t>Cette structure assure un gain suffisant pour la communication avec notre </a:t>
            </a:r>
            <a:r>
              <a:rPr lang="fr-FR" sz="3200" spc="-1" dirty="0" err="1" smtClean="0">
                <a:solidFill>
                  <a:srgbClr val="FFFFFF"/>
                </a:solidFill>
              </a:rPr>
              <a:t>cubesat</a:t>
            </a:r>
            <a:r>
              <a:rPr lang="fr-FR" sz="3200" spc="-1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1028782" y="35474050"/>
            <a:ext cx="8372413" cy="3236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3600" spc="-1" dirty="0" smtClean="0">
                <a:solidFill>
                  <a:srgbClr val="FFFFFF"/>
                </a:solidFill>
              </a:rPr>
              <a:t>	</a:t>
            </a:r>
            <a:r>
              <a:rPr lang="fr-FR" sz="3200" spc="-1" dirty="0">
                <a:solidFill>
                  <a:srgbClr val="FFFFFF"/>
                </a:solidFill>
              </a:rPr>
              <a:t>Le circuit </a:t>
            </a:r>
            <a:r>
              <a:rPr lang="fr-FR" sz="3200" spc="-1" dirty="0" smtClean="0">
                <a:solidFill>
                  <a:srgbClr val="FFFFFF"/>
                </a:solidFill>
              </a:rPr>
              <a:t>RF </a:t>
            </a:r>
            <a:r>
              <a:rPr lang="fr-FR" sz="3200" spc="-1" dirty="0">
                <a:solidFill>
                  <a:srgbClr val="FFFFFF"/>
                </a:solidFill>
              </a:rPr>
              <a:t>doit permettre l’amplification et le filtrage du signal reçu pour préparer son </a:t>
            </a:r>
            <a:r>
              <a:rPr lang="fr-FR" sz="3200" spc="-1" dirty="0" smtClean="0">
                <a:solidFill>
                  <a:srgbClr val="FFFFFF"/>
                </a:solidFill>
              </a:rPr>
              <a:t>traitement. Il </a:t>
            </a:r>
            <a:r>
              <a:rPr lang="fr-FR" sz="3200" spc="-1" dirty="0">
                <a:solidFill>
                  <a:srgbClr val="FFFFFF"/>
                </a:solidFill>
              </a:rPr>
              <a:t>doit également amplifier le signal à émettre </a:t>
            </a:r>
            <a:r>
              <a:rPr lang="fr-FR" sz="3200" spc="-1" dirty="0" smtClean="0">
                <a:solidFill>
                  <a:srgbClr val="FFFFFF"/>
                </a:solidFill>
              </a:rPr>
              <a:t>pour atteindre l’orbite basse. Un </a:t>
            </a:r>
            <a:r>
              <a:rPr lang="fr-FR" sz="3200" spc="-1" dirty="0">
                <a:solidFill>
                  <a:srgbClr val="FFFFFF"/>
                </a:solidFill>
              </a:rPr>
              <a:t>switch assure la commutation entre ces deux fonctions.</a:t>
            </a:r>
          </a:p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endParaRPr lang="fr-FR" sz="3200" spc="-1" dirty="0">
              <a:solidFill>
                <a:srgbClr val="FFFFFF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1120336" y="31160431"/>
            <a:ext cx="5730142" cy="4100581"/>
            <a:chOff x="7712234" y="31630835"/>
            <a:chExt cx="6236855" cy="4582087"/>
          </a:xfrm>
        </p:grpSpPr>
        <p:pic>
          <p:nvPicPr>
            <p:cNvPr id="104" name="Image 1"/>
            <p:cNvPicPr/>
            <p:nvPr/>
          </p:nvPicPr>
          <p:blipFill rotWithShape="1">
            <a:blip r:embed="rId23"/>
            <a:srcRect t="9576" b="7765"/>
            <a:stretch/>
          </p:blipFill>
          <p:spPr>
            <a:xfrm>
              <a:off x="7712234" y="31630835"/>
              <a:ext cx="6236855" cy="412577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1" name="Rectangle 110"/>
            <p:cNvSpPr/>
            <p:nvPr/>
          </p:nvSpPr>
          <p:spPr>
            <a:xfrm>
              <a:off x="8705784" y="35812812"/>
              <a:ext cx="424975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60" algn="ctr">
                <a:lnSpc>
                  <a:spcPct val="100000"/>
                </a:lnSpc>
                <a:spcBef>
                  <a:spcPts val="1001"/>
                </a:spcBef>
                <a:buClr>
                  <a:srgbClr val="FFFFFF"/>
                </a:buClr>
              </a:pPr>
              <a:r>
                <a:rPr lang="fr-FR" sz="2000" spc="-1" dirty="0" smtClean="0">
                  <a:solidFill>
                    <a:srgbClr val="FFFFFF"/>
                  </a:solidFill>
                </a:rPr>
                <a:t>Prototype du réseau d’antennes patchs</a:t>
              </a:r>
              <a:endParaRPr lang="fr-FR" sz="2000" spc="-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9845148" y="34982466"/>
            <a:ext cx="4292137" cy="3944106"/>
            <a:chOff x="9891050" y="35083202"/>
            <a:chExt cx="4292137" cy="3944106"/>
          </a:xfrm>
        </p:grpSpPr>
        <p:pic>
          <p:nvPicPr>
            <p:cNvPr id="16" name="Picture 16" descr="A close up of a map&#10;&#10;Description generated with high confidence">
              <a:extLst>
                <a:ext uri="{FF2B5EF4-FFF2-40B4-BE49-F238E27FC236}">
                  <a16:creationId xmlns="" xmlns:a16="http://schemas.microsoft.com/office/drawing/2014/main" id="{6CFE8DE4-7C3A-4282-A3DD-762EDEE95E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499" t="7949" r="26623" b="1022"/>
            <a:stretch/>
          </p:blipFill>
          <p:spPr>
            <a:xfrm>
              <a:off x="9950735" y="35083202"/>
              <a:ext cx="4172769" cy="354399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2" name="Rectangle 111"/>
            <p:cNvSpPr/>
            <p:nvPr/>
          </p:nvSpPr>
          <p:spPr>
            <a:xfrm>
              <a:off x="9891050" y="38627198"/>
              <a:ext cx="42921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60" algn="ctr">
                <a:lnSpc>
                  <a:spcPct val="100000"/>
                </a:lnSpc>
                <a:spcBef>
                  <a:spcPts val="1001"/>
                </a:spcBef>
                <a:buClr>
                  <a:srgbClr val="FFFFFF"/>
                </a:buClr>
              </a:pPr>
              <a:r>
                <a:rPr lang="fr-FR" sz="2000" spc="-1" dirty="0" smtClean="0">
                  <a:solidFill>
                    <a:srgbClr val="FFFFFF"/>
                  </a:solidFill>
                </a:rPr>
                <a:t>Diagramme de gain simulé de l’antenne</a:t>
              </a:r>
              <a:endParaRPr lang="fr-FR" sz="2000" spc="-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1634360" y="38664355"/>
            <a:ext cx="5501413" cy="3576084"/>
            <a:chOff x="2051319" y="38535767"/>
            <a:chExt cx="5501413" cy="357608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25"/>
            <a:srcRect l="2517" t="14324" r="15706" b="6139"/>
            <a:stretch/>
          </p:blipFill>
          <p:spPr>
            <a:xfrm>
              <a:off x="2051319" y="38535767"/>
              <a:ext cx="5501413" cy="31988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9" name="Rectangle 118"/>
            <p:cNvSpPr/>
            <p:nvPr/>
          </p:nvSpPr>
          <p:spPr>
            <a:xfrm>
              <a:off x="2376937" y="41711741"/>
              <a:ext cx="485017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60" algn="ctr">
                <a:lnSpc>
                  <a:spcPct val="100000"/>
                </a:lnSpc>
                <a:spcBef>
                  <a:spcPts val="1001"/>
                </a:spcBef>
                <a:buClr>
                  <a:srgbClr val="FFFFFF"/>
                </a:buClr>
              </a:pPr>
              <a:r>
                <a:rPr lang="fr-FR" sz="2000" spc="-1" dirty="0" smtClean="0">
                  <a:solidFill>
                    <a:srgbClr val="FFFFFF"/>
                  </a:solidFill>
                </a:rPr>
                <a:t>Conception du PCB du circuit radiofréquence</a:t>
              </a:r>
              <a:endParaRPr lang="fr-FR" sz="2000" spc="-1" dirty="0">
                <a:solidFill>
                  <a:srgbClr val="FFFFFF"/>
                </a:solidFill>
              </a:endParaRPr>
            </a:p>
          </p:txBody>
        </p:sp>
      </p:grpSp>
      <p:sp>
        <p:nvSpPr>
          <p:cNvPr id="120" name="Rectangle 119"/>
          <p:cNvSpPr/>
          <p:nvPr/>
        </p:nvSpPr>
        <p:spPr>
          <a:xfrm>
            <a:off x="7741352" y="39300301"/>
            <a:ext cx="620773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" algn="just" defTabSz="720000">
              <a:spcBef>
                <a:spcPts val="1001"/>
              </a:spcBef>
              <a:buClr>
                <a:srgbClr val="FFFFFF"/>
              </a:buClr>
            </a:pPr>
            <a:r>
              <a:rPr lang="fr-FR" sz="3600" spc="-1" dirty="0" smtClean="0">
                <a:solidFill>
                  <a:srgbClr val="FFFFFF"/>
                </a:solidFill>
              </a:rPr>
              <a:t>	</a:t>
            </a:r>
            <a:r>
              <a:rPr lang="fr-FR" sz="3200" spc="-1" dirty="0" smtClean="0">
                <a:solidFill>
                  <a:srgbClr val="FFFFFF"/>
                </a:solidFill>
              </a:rPr>
              <a:t>Le microcontrôleur du système de suivi contrôlera finalement le </a:t>
            </a:r>
            <a:r>
              <a:rPr lang="fr-FR" sz="3200" spc="-1" dirty="0" err="1" smtClean="0">
                <a:solidFill>
                  <a:srgbClr val="FFFFFF"/>
                </a:solidFill>
              </a:rPr>
              <a:t>transceiver</a:t>
            </a:r>
            <a:r>
              <a:rPr lang="fr-FR" sz="3200" spc="-1" dirty="0" smtClean="0">
                <a:solidFill>
                  <a:srgbClr val="FFFFFF"/>
                </a:solidFill>
              </a:rPr>
              <a:t> pour la communication ainsi que l’activation des différents composants du circuit RF.</a:t>
            </a:r>
            <a:endParaRPr lang="fr-FR" sz="3200" spc="-1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411625" y="-14853"/>
            <a:ext cx="57840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4800" i="1" spc="-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Projet long 2017/2018</a:t>
            </a:r>
            <a:endParaRPr lang="fr-FR" sz="4800" i="1" spc="-1" dirty="0">
              <a:solidFill>
                <a:schemeClr val="accent3">
                  <a:lumMod val="60000"/>
                  <a:lumOff val="40000"/>
                </a:schemeClr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906672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1460</TotalTime>
  <Words>104</Words>
  <Application>Microsoft Office PowerPoint</Application>
  <PresentationFormat>Personnalisé</PresentationFormat>
  <Paragraphs>66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Paul Baron</dc:creator>
  <cp:lastModifiedBy>Paul Baron</cp:lastModifiedBy>
  <cp:revision>66</cp:revision>
  <dcterms:created xsi:type="dcterms:W3CDTF">2018-05-08T13:06:53Z</dcterms:created>
  <dcterms:modified xsi:type="dcterms:W3CDTF">2018-05-23T10:17:04Z</dcterms:modified>
</cp:coreProperties>
</file>